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Proxima Nova" panose="020B0604020202020204" charset="0"/>
      <p:regular r:id="rId15"/>
      <p:bold r:id="rId16"/>
      <p:italic r:id="rId17"/>
      <p:boldItalic r:id="rId18"/>
    </p:embeddedFont>
    <p:embeddedFont>
      <p:font typeface="PT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lfa Slab On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nFknjHNLEZ5eImYDSNQxgyymS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04fc95c2d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c04fc95c2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04fc95c2d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c04fc95c2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0b8609689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2c0b8609689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283" cy="411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0b8609689_4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c0b8609689_4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283" cy="4114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04fc95c2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04fc95c2d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c04fc95c2d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3ac346bc9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f3ac346b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3ac346bc9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f3ac346bc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g2c0b8609689_4_4"/>
          <p:cNvCxnSpPr/>
          <p:nvPr/>
        </p:nvCxnSpPr>
        <p:spPr>
          <a:xfrm>
            <a:off x="4278300" y="3668217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g2c0b8609689_4_4"/>
          <p:cNvSpPr txBox="1">
            <a:spLocks noGrp="1"/>
          </p:cNvSpPr>
          <p:nvPr>
            <p:ph type="ctrTitle"/>
          </p:nvPr>
        </p:nvSpPr>
        <p:spPr>
          <a:xfrm>
            <a:off x="311700" y="794633"/>
            <a:ext cx="8520600" cy="2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91" name="Google Shape;91;g2c0b8609689_4_4"/>
          <p:cNvSpPr txBox="1">
            <a:spLocks noGrp="1"/>
          </p:cNvSpPr>
          <p:nvPr>
            <p:ph type="subTitle" idx="1"/>
          </p:nvPr>
        </p:nvSpPr>
        <p:spPr>
          <a:xfrm>
            <a:off x="311700" y="4221097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g2c0b8609689_4_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0b8609689_4_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c0b8609689_4_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2c0b8609689_4_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0b8609689_4_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c0b8609689_4_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" name="Google Shape;100;g2c0b8609689_4_1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1" name="Google Shape;101;g2c0b8609689_4_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0b8609689_4_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0b8609689_4_20"/>
          <p:cNvSpPr txBox="1">
            <a:spLocks noGrp="1"/>
          </p:cNvSpPr>
          <p:nvPr>
            <p:ph type="title"/>
          </p:nvPr>
        </p:nvSpPr>
        <p:spPr>
          <a:xfrm>
            <a:off x="311700" y="3307400"/>
            <a:ext cx="8114400" cy="32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2c0b8609689_4_2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0b8609689_4_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c0b8609689_4_2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0b8609689_4_26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g2c0b8609689_4_26"/>
          <p:cNvSpPr txBox="1">
            <a:spLocks noGrp="1"/>
          </p:cNvSpPr>
          <p:nvPr>
            <p:ph type="body" idx="1"/>
          </p:nvPr>
        </p:nvSpPr>
        <p:spPr>
          <a:xfrm>
            <a:off x="311700" y="1987833"/>
            <a:ext cx="2808000" cy="4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3" name="Google Shape;113;g2c0b8609689_4_2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0b8609689_4_30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83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g2c0b8609689_4_3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0b8609689_4_33"/>
          <p:cNvSpPr/>
          <p:nvPr/>
        </p:nvSpPr>
        <p:spPr>
          <a:xfrm>
            <a:off x="4572000" y="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g2c0b8609689_4_33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g2c0b8609689_4_33"/>
          <p:cNvSpPr txBox="1">
            <a:spLocks noGrp="1"/>
          </p:cNvSpPr>
          <p:nvPr>
            <p:ph type="title"/>
          </p:nvPr>
        </p:nvSpPr>
        <p:spPr>
          <a:xfrm>
            <a:off x="265500" y="1834132"/>
            <a:ext cx="4045200" cy="2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21" name="Google Shape;121;g2c0b8609689_4_33"/>
          <p:cNvSpPr txBox="1">
            <a:spLocks noGrp="1"/>
          </p:cNvSpPr>
          <p:nvPr>
            <p:ph type="subTitle" idx="1"/>
          </p:nvPr>
        </p:nvSpPr>
        <p:spPr>
          <a:xfrm>
            <a:off x="265500" y="3974833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g2c0b8609689_4_3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g2c0b8609689_4_3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0b8609689_4_40"/>
          <p:cNvSpPr txBox="1">
            <a:spLocks noGrp="1"/>
          </p:cNvSpPr>
          <p:nvPr>
            <p:ph type="body" idx="1"/>
          </p:nvPr>
        </p:nvSpPr>
        <p:spPr>
          <a:xfrm>
            <a:off x="319500" y="5644967"/>
            <a:ext cx="5998800" cy="7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126" name="Google Shape;126;g2c0b8609689_4_4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0b8609689_4_43"/>
          <p:cNvSpPr txBox="1">
            <a:spLocks noGrp="1"/>
          </p:cNvSpPr>
          <p:nvPr>
            <p:ph type="title" hasCustomPrompt="1"/>
          </p:nvPr>
        </p:nvSpPr>
        <p:spPr>
          <a:xfrm>
            <a:off x="311700" y="1557233"/>
            <a:ext cx="85206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g2c0b8609689_4_43"/>
          <p:cNvSpPr txBox="1">
            <a:spLocks noGrp="1"/>
          </p:cNvSpPr>
          <p:nvPr>
            <p:ph type="body" idx="1"/>
          </p:nvPr>
        </p:nvSpPr>
        <p:spPr>
          <a:xfrm>
            <a:off x="311700" y="4299000"/>
            <a:ext cx="8520600" cy="1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g2c0b8609689_4_4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0b8609689_4_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86" name="Google Shape;86;g2c0b8609689_4_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7" name="Google Shape;87;g2c0b8609689_4_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YouthDefense@cfrny.org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SCRhelp@cfrny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vestigationhelp@cfrny.org" TargetMode="External"/><Relationship Id="rId5" Type="http://schemas.openxmlformats.org/officeDocument/2006/relationships/hyperlink" Target="mailto:info@cfrny.org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/>
          <p:nvPr/>
        </p:nvSpPr>
        <p:spPr>
          <a:xfrm>
            <a:off x="510595" y="3480149"/>
            <a:ext cx="81228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Community Education Council District 28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March 2024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Julie S. Suh, Litigation Director, Queens Practice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Ysmerlyn (Izzy) Murshed, Social Work Supervisor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" descr="Image result for center for family represent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031" y="681434"/>
            <a:ext cx="6136165" cy="306808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04fc95c2d_0_15"/>
          <p:cNvSpPr/>
          <p:nvPr/>
        </p:nvSpPr>
        <p:spPr>
          <a:xfrm>
            <a:off x="3834922" y="453200"/>
            <a:ext cx="49398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9" b="1">
                <a:solidFill>
                  <a:srgbClr val="1C5BB0"/>
                </a:solidFill>
              </a:rPr>
              <a:t>Contact us</a:t>
            </a:r>
            <a:endParaRPr sz="3409" b="1">
              <a:solidFill>
                <a:srgbClr val="1C5BB0"/>
              </a:solidFill>
            </a:endParaRPr>
          </a:p>
        </p:txBody>
      </p:sp>
      <p:sp>
        <p:nvSpPr>
          <p:cNvPr id="231" name="Google Shape;231;g2c04fc95c2d_0_15"/>
          <p:cNvSpPr/>
          <p:nvPr/>
        </p:nvSpPr>
        <p:spPr>
          <a:xfrm>
            <a:off x="3724072" y="1911928"/>
            <a:ext cx="51615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2" name="Google Shape;232;g2c04fc95c2d_0_15"/>
          <p:cNvCxnSpPr/>
          <p:nvPr/>
        </p:nvCxnSpPr>
        <p:spPr>
          <a:xfrm>
            <a:off x="3783330" y="1625589"/>
            <a:ext cx="4731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3" name="Google Shape;233;g2c04fc95c2d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6390" y="30936"/>
            <a:ext cx="1541079" cy="79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c04fc95c2d_0_15" descr="Image result for immigration,"/>
          <p:cNvPicPr preferRelativeResize="0"/>
          <p:nvPr/>
        </p:nvPicPr>
        <p:blipFill rotWithShape="1">
          <a:blip r:embed="rId4">
            <a:alphaModFix/>
          </a:blip>
          <a:srcRect l="-399" t="1920" r="42508" b="-1920"/>
          <a:stretch/>
        </p:blipFill>
        <p:spPr>
          <a:xfrm>
            <a:off x="0" y="-1"/>
            <a:ext cx="3586478" cy="700023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c04fc95c2d_0_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36" name="Google Shape;236;g2c04fc95c2d_0_15"/>
          <p:cNvSpPr/>
          <p:nvPr/>
        </p:nvSpPr>
        <p:spPr>
          <a:xfrm>
            <a:off x="-86628" y="-62752"/>
            <a:ext cx="3689400" cy="6920700"/>
          </a:xfrm>
          <a:prstGeom prst="rect">
            <a:avLst/>
          </a:prstGeom>
          <a:solidFill>
            <a:srgbClr val="3F577F"/>
          </a:solidFill>
          <a:ln w="12700" cap="flat" cmpd="sng">
            <a:solidFill>
              <a:srgbClr val="3F57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c04fc95c2d_0_15"/>
          <p:cNvSpPr/>
          <p:nvPr/>
        </p:nvSpPr>
        <p:spPr>
          <a:xfrm>
            <a:off x="3733338" y="1625589"/>
            <a:ext cx="5052900" cy="5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for Family Representation, Inc.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89-14 Parsons Blvd, Floor 2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Jamaica, NY 11432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Phone: 212-691-0950 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en-US" sz="2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info@cfrny.org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Defense/ACS investigations (parents/caregivers) 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investigationhelp@cfrny.org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 Advocacy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SCRhelp@cfrny.org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Defense (7-17 years old)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YouthDefense@cfrny.org</a:t>
            </a:r>
            <a:r>
              <a:rPr lang="en-U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g2c04fc95c2d_0_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86625" y="1304750"/>
            <a:ext cx="3689400" cy="42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/>
          <p:nvPr/>
        </p:nvSpPr>
        <p:spPr>
          <a:xfrm>
            <a:off x="485481" y="4415702"/>
            <a:ext cx="817303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b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29" descr="Image result for center for family represent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031" y="681434"/>
            <a:ext cx="6136164" cy="306808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/>
          <p:nvPr/>
        </p:nvSpPr>
        <p:spPr>
          <a:xfrm>
            <a:off x="3724075" y="1939354"/>
            <a:ext cx="5192700" cy="435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We Are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to know about ACS 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28 and ACS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 Do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-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us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b="1" u="sng">
              <a:solidFill>
                <a:srgbClr val="1C5BB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marR="0" lvl="0" indent="-139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0239" y="106955"/>
            <a:ext cx="2066589" cy="1069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724072" y="1176115"/>
            <a:ext cx="4588655" cy="6988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1C5BB0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>
              <a:solidFill>
                <a:srgbClr val="1C5BB0"/>
              </a:solidFill>
            </a:endParaRPr>
          </a:p>
        </p:txBody>
      </p:sp>
      <p:cxnSp>
        <p:nvCxnSpPr>
          <p:cNvPr id="146" name="Google Shape;146;p2"/>
          <p:cNvCxnSpPr/>
          <p:nvPr/>
        </p:nvCxnSpPr>
        <p:spPr>
          <a:xfrm>
            <a:off x="3724072" y="1874982"/>
            <a:ext cx="473202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2"/>
          <p:cNvSpPr/>
          <p:nvPr/>
        </p:nvSpPr>
        <p:spPr>
          <a:xfrm>
            <a:off x="-86628" y="-62752"/>
            <a:ext cx="3689480" cy="6920752"/>
          </a:xfrm>
          <a:prstGeom prst="rect">
            <a:avLst/>
          </a:prstGeom>
          <a:solidFill>
            <a:srgbClr val="3F577F"/>
          </a:solidFill>
          <a:ln w="12700" cap="flat" cmpd="sng">
            <a:solidFill>
              <a:srgbClr val="3F57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91337"/>
            <a:ext cx="350520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3724075" y="453225"/>
            <a:ext cx="49398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409">
                <a:solidFill>
                  <a:srgbClr val="1C5BB0"/>
                </a:solidFill>
              </a:rPr>
              <a:t>CFR: Who We Are</a:t>
            </a:r>
            <a:endParaRPr sz="3409" b="1">
              <a:solidFill>
                <a:schemeClr val="dk1"/>
              </a:solidFill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3724072" y="1911928"/>
            <a:ext cx="5161510" cy="4444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3"/>
          <p:cNvCxnSpPr/>
          <p:nvPr/>
        </p:nvCxnSpPr>
        <p:spPr>
          <a:xfrm>
            <a:off x="3783330" y="1625589"/>
            <a:ext cx="473202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6" name="Google Shape;15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6390" y="30936"/>
            <a:ext cx="1541078" cy="79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 descr="Image result for immigration,"/>
          <p:cNvPicPr preferRelativeResize="0"/>
          <p:nvPr/>
        </p:nvPicPr>
        <p:blipFill rotWithShape="1">
          <a:blip r:embed="rId4">
            <a:alphaModFix/>
          </a:blip>
          <a:srcRect l="-399" t="1916" r="42509" b="-1915"/>
          <a:stretch/>
        </p:blipFill>
        <p:spPr>
          <a:xfrm>
            <a:off x="0" y="-1"/>
            <a:ext cx="3586480" cy="7000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-86628" y="-62752"/>
            <a:ext cx="3689480" cy="6920752"/>
          </a:xfrm>
          <a:prstGeom prst="rect">
            <a:avLst/>
          </a:prstGeom>
          <a:solidFill>
            <a:srgbClr val="3F577F"/>
          </a:solidFill>
          <a:ln w="12700" cap="flat" cmpd="sng">
            <a:solidFill>
              <a:srgbClr val="3F57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" descr="Team Colleagues Human ·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858" y="1625589"/>
            <a:ext cx="3292764" cy="329276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"/>
          <p:cNvSpPr/>
          <p:nvPr/>
        </p:nvSpPr>
        <p:spPr>
          <a:xfrm>
            <a:off x="3733350" y="1727575"/>
            <a:ext cx="5052900" cy="4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CFR is a holistic legal and social work advocacy organization founded in 2002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Interdisciplinary client teams and peer/parent advocate support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serve over 2,500 families per year who are investigated or charged with neglect or abuse of a child or children</a:t>
            </a:r>
            <a:endParaRPr sz="20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train over 500 practitioners annually</a:t>
            </a:r>
            <a:endParaRPr sz="2000"/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Eligibility for our services: investigated or charged by ACS and unable to afford to hire a lawyer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Know-Your-Rights trainings to youth and adults in the community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94% of the families CFR defends are charged with neglect, which is typically related to poverty, rather than abuse.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04fc95c2d_0_46"/>
          <p:cNvSpPr/>
          <p:nvPr/>
        </p:nvSpPr>
        <p:spPr>
          <a:xfrm>
            <a:off x="3724072" y="453225"/>
            <a:ext cx="49398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9">
                <a:solidFill>
                  <a:srgbClr val="1C5BB0"/>
                </a:solidFill>
              </a:rPr>
              <a:t>What to Know About ACS*</a:t>
            </a:r>
            <a:endParaRPr sz="340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c04fc95c2d_0_46"/>
          <p:cNvSpPr/>
          <p:nvPr/>
        </p:nvSpPr>
        <p:spPr>
          <a:xfrm>
            <a:off x="3724072" y="1911928"/>
            <a:ext cx="51615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g2c04fc95c2d_0_46"/>
          <p:cNvCxnSpPr/>
          <p:nvPr/>
        </p:nvCxnSpPr>
        <p:spPr>
          <a:xfrm>
            <a:off x="3783330" y="1625589"/>
            <a:ext cx="4731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9" name="Google Shape;169;g2c04fc95c2d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6390" y="30936"/>
            <a:ext cx="1541079" cy="79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c04fc95c2d_0_46" descr="Image result for immigration,"/>
          <p:cNvPicPr preferRelativeResize="0"/>
          <p:nvPr/>
        </p:nvPicPr>
        <p:blipFill rotWithShape="1">
          <a:blip r:embed="rId4">
            <a:alphaModFix/>
          </a:blip>
          <a:srcRect l="-399" t="1920" r="42508" b="-1920"/>
          <a:stretch/>
        </p:blipFill>
        <p:spPr>
          <a:xfrm>
            <a:off x="0" y="-1"/>
            <a:ext cx="3586478" cy="700023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c04fc95c2d_0_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72" name="Google Shape;172;g2c04fc95c2d_0_46"/>
          <p:cNvSpPr/>
          <p:nvPr/>
        </p:nvSpPr>
        <p:spPr>
          <a:xfrm>
            <a:off x="-86628" y="-62752"/>
            <a:ext cx="3689400" cy="6920700"/>
          </a:xfrm>
          <a:prstGeom prst="rect">
            <a:avLst/>
          </a:prstGeom>
          <a:solidFill>
            <a:srgbClr val="3F577F"/>
          </a:solidFill>
          <a:ln w="12700" cap="flat" cmpd="sng">
            <a:solidFill>
              <a:srgbClr val="3F57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c04fc95c2d_0_46"/>
          <p:cNvSpPr/>
          <p:nvPr/>
        </p:nvSpPr>
        <p:spPr>
          <a:xfrm>
            <a:off x="3622826" y="1594976"/>
            <a:ext cx="5358300" cy="55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Investigation of Families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Removal of Children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Prosecution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provision–voluntary or involuntary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information shared with ACS is recorded and is NOT confidential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Individuals being investigated by ACS have the right to speak to a lawyer or advocate if under investigation, but ACS is not obligated to tell them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*This information does not, and is not intended to, constitute legal advice and is provided for informational purposes only.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c04fc95c2d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625" y="1304750"/>
            <a:ext cx="3689400" cy="42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0b8609689_4_60"/>
          <p:cNvSpPr txBox="1">
            <a:spLocks noGrp="1"/>
          </p:cNvSpPr>
          <p:nvPr>
            <p:ph type="title"/>
          </p:nvPr>
        </p:nvSpPr>
        <p:spPr>
          <a:xfrm>
            <a:off x="311700" y="406233"/>
            <a:ext cx="8520600" cy="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solidFill>
                  <a:srgbClr val="1C5BB0"/>
                </a:solidFill>
              </a:rPr>
              <a:t>2019 Info from Center for New York City Affairs </a:t>
            </a:r>
            <a:endParaRPr>
              <a:solidFill>
                <a:srgbClr val="1C5BB0"/>
              </a:solidFill>
            </a:endParaRPr>
          </a:p>
        </p:txBody>
      </p:sp>
      <p:pic>
        <p:nvPicPr>
          <p:cNvPr id="180" name="Google Shape;180;g2c0b8609689_4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0" y="2148999"/>
            <a:ext cx="9144001" cy="3110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0b8609689_4_54"/>
          <p:cNvSpPr txBox="1">
            <a:spLocks noGrp="1"/>
          </p:cNvSpPr>
          <p:nvPr>
            <p:ph type="title"/>
          </p:nvPr>
        </p:nvSpPr>
        <p:spPr>
          <a:xfrm>
            <a:off x="233775" y="546667"/>
            <a:ext cx="639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800">
                <a:solidFill>
                  <a:srgbClr val="1C5BB0"/>
                </a:solidFill>
              </a:rPr>
              <a:t>Racial Disparity in NYC</a:t>
            </a:r>
            <a:endParaRPr sz="3800">
              <a:solidFill>
                <a:srgbClr val="1C5BB0"/>
              </a:solidFill>
            </a:endParaRPr>
          </a:p>
        </p:txBody>
      </p:sp>
      <p:sp>
        <p:nvSpPr>
          <p:cNvPr id="186" name="Google Shape;186;g2c0b8609689_4_5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181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b="1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 b="1">
                <a:latin typeface="PT Sans"/>
                <a:ea typeface="PT Sans"/>
                <a:cs typeface="PT Sans"/>
                <a:sym typeface="PT Sans"/>
              </a:rPr>
              <a:t>Black Families</a:t>
            </a:r>
            <a:endParaRPr sz="2100" b="1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latin typeface="PT Sans"/>
                <a:ea typeface="PT Sans"/>
                <a:cs typeface="PT Sans"/>
                <a:sym typeface="PT Sans"/>
              </a:rPr>
              <a:t>7.4x more likely to be reported to the SCR than white families</a:t>
            </a:r>
            <a:endParaRPr sz="210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latin typeface="PT Sans"/>
                <a:ea typeface="PT Sans"/>
                <a:cs typeface="PT Sans"/>
                <a:sym typeface="PT Sans"/>
              </a:rPr>
              <a:t>8.9x more likely to have an indicated case than white families </a:t>
            </a:r>
            <a:endParaRPr sz="210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latin typeface="PT Sans"/>
                <a:ea typeface="PT Sans"/>
                <a:cs typeface="PT Sans"/>
                <a:sym typeface="PT Sans"/>
              </a:rPr>
              <a:t>12.6x more likely to have a child in foster care than white families </a:t>
            </a:r>
            <a:endParaRPr sz="210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 b="1">
                <a:latin typeface="PT Sans"/>
                <a:ea typeface="PT Sans"/>
                <a:cs typeface="PT Sans"/>
                <a:sym typeface="PT Sans"/>
              </a:rPr>
              <a:t>Latinx Families</a:t>
            </a:r>
            <a:endParaRPr sz="2100" b="1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-US" sz="2100">
                <a:latin typeface="PT Sans"/>
                <a:ea typeface="PT Sans"/>
                <a:cs typeface="PT Sans"/>
                <a:sym typeface="PT Sans"/>
              </a:rPr>
              <a:t>5.9x more likely to be reported to the SCR than white families</a:t>
            </a:r>
            <a:endParaRPr sz="210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-US" sz="2100">
                <a:latin typeface="PT Sans"/>
                <a:ea typeface="PT Sans"/>
                <a:cs typeface="PT Sans"/>
                <a:sym typeface="PT Sans"/>
              </a:rPr>
              <a:t>7.1x more likely to have an indicated case than white families </a:t>
            </a:r>
            <a:endParaRPr sz="210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-US" sz="2100">
                <a:latin typeface="PT Sans"/>
                <a:ea typeface="PT Sans"/>
                <a:cs typeface="PT Sans"/>
                <a:sym typeface="PT Sans"/>
              </a:rPr>
              <a:t>5.8x more likely to have a child in foster care than white families</a:t>
            </a:r>
            <a:endParaRPr sz="210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210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latin typeface="PT Sans"/>
                <a:ea typeface="PT Sans"/>
                <a:cs typeface="PT Sans"/>
                <a:sym typeface="PT Sans"/>
              </a:rPr>
              <a:t> </a:t>
            </a:r>
            <a:endParaRPr sz="2100">
              <a:latin typeface="PT Sans"/>
              <a:ea typeface="PT Sans"/>
              <a:cs typeface="PT Sans"/>
              <a:sym typeface="P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21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7" name="Google Shape;187;g2c0b8609689_4_54"/>
          <p:cNvSpPr txBox="1"/>
          <p:nvPr/>
        </p:nvSpPr>
        <p:spPr>
          <a:xfrm>
            <a:off x="6194625" y="5718100"/>
            <a:ext cx="25368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7"/>
              <a:buFont typeface="Arial"/>
              <a:buNone/>
            </a:pPr>
            <a:r>
              <a:rPr lang="en-US" sz="3067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OCFS 20</a:t>
            </a:r>
            <a:r>
              <a:rPr lang="en-US" sz="3067">
                <a:latin typeface="PT Sans"/>
                <a:ea typeface="PT Sans"/>
                <a:cs typeface="PT Sans"/>
                <a:sym typeface="PT Sans"/>
              </a:rPr>
              <a:t>22</a:t>
            </a:r>
            <a:endParaRPr sz="3067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04fc95c2d_0_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94" name="Google Shape;194;g2c04fc95c2d_0_29"/>
          <p:cNvGrpSpPr/>
          <p:nvPr/>
        </p:nvGrpSpPr>
        <p:grpSpPr>
          <a:xfrm>
            <a:off x="935768" y="880173"/>
            <a:ext cx="7244258" cy="5028829"/>
            <a:chOff x="1681750" y="152400"/>
            <a:chExt cx="5410200" cy="4133850"/>
          </a:xfrm>
        </p:grpSpPr>
        <p:pic>
          <p:nvPicPr>
            <p:cNvPr id="195" name="Google Shape;195;g2c04fc95c2d_0_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91275" y="152400"/>
              <a:ext cx="2724150" cy="1247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g2c04fc95c2d_0_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34475" y="523875"/>
              <a:ext cx="2657475" cy="8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g2c04fc95c2d_0_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81750" y="1400175"/>
              <a:ext cx="2743200" cy="288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g2c04fc95c2d_0_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96375" y="1428750"/>
              <a:ext cx="2695575" cy="2828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g2c04fc95c2d_0_29"/>
          <p:cNvSpPr/>
          <p:nvPr/>
        </p:nvSpPr>
        <p:spPr>
          <a:xfrm>
            <a:off x="2012347" y="-292225"/>
            <a:ext cx="49398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9" b="1">
                <a:solidFill>
                  <a:srgbClr val="1C5BB0"/>
                </a:solidFill>
              </a:rPr>
              <a:t>District 28 and ACS</a:t>
            </a:r>
            <a:endParaRPr sz="3409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3ac346bc9_0_5"/>
          <p:cNvSpPr/>
          <p:nvPr/>
        </p:nvSpPr>
        <p:spPr>
          <a:xfrm>
            <a:off x="3891472" y="453200"/>
            <a:ext cx="49398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409" b="1">
                <a:solidFill>
                  <a:srgbClr val="1C5BB0"/>
                </a:solidFill>
              </a:rPr>
              <a:t>CFR: What We Do</a:t>
            </a:r>
            <a:endParaRPr sz="3409" b="1"/>
          </a:p>
        </p:txBody>
      </p:sp>
      <p:sp>
        <p:nvSpPr>
          <p:cNvPr id="205" name="Google Shape;205;g1f3ac346bc9_0_5"/>
          <p:cNvSpPr/>
          <p:nvPr/>
        </p:nvSpPr>
        <p:spPr>
          <a:xfrm>
            <a:off x="3724072" y="1911928"/>
            <a:ext cx="51615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6" name="Google Shape;206;g1f3ac346bc9_0_5"/>
          <p:cNvCxnSpPr/>
          <p:nvPr/>
        </p:nvCxnSpPr>
        <p:spPr>
          <a:xfrm>
            <a:off x="3783330" y="1625589"/>
            <a:ext cx="4731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7" name="Google Shape;207;g1f3ac346bc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6390" y="30936"/>
            <a:ext cx="1541079" cy="79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1f3ac346bc9_0_5" descr="Image result for immigration,"/>
          <p:cNvPicPr preferRelativeResize="0"/>
          <p:nvPr/>
        </p:nvPicPr>
        <p:blipFill rotWithShape="1">
          <a:blip r:embed="rId4">
            <a:alphaModFix/>
          </a:blip>
          <a:srcRect l="-399" t="1920" r="42508" b="-1920"/>
          <a:stretch/>
        </p:blipFill>
        <p:spPr>
          <a:xfrm>
            <a:off x="0" y="-1"/>
            <a:ext cx="3586478" cy="700023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1f3ac346bc9_0_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10" name="Google Shape;210;g1f3ac346bc9_0_5"/>
          <p:cNvSpPr/>
          <p:nvPr/>
        </p:nvSpPr>
        <p:spPr>
          <a:xfrm>
            <a:off x="-86628" y="-62752"/>
            <a:ext cx="3689400" cy="6920700"/>
          </a:xfrm>
          <a:prstGeom prst="rect">
            <a:avLst/>
          </a:prstGeom>
          <a:solidFill>
            <a:srgbClr val="3F577F"/>
          </a:solidFill>
          <a:ln w="12700" cap="flat" cmpd="sng">
            <a:solidFill>
              <a:srgbClr val="3F57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f3ac346bc9_0_5"/>
          <p:cNvSpPr/>
          <p:nvPr/>
        </p:nvSpPr>
        <p:spPr>
          <a:xfrm>
            <a:off x="3834913" y="1594964"/>
            <a:ext cx="5052900" cy="5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provider of indigent defense for parents in neglect/abuse cases in Manhattan and Queens and a secondary provider in the Bronx for both respondent and non-respondent parents.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Defense (children 7-17 years of age)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Central Register representation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Defense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Wrap-around legal representation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Immigration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Civil/Housing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g1f3ac346bc9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625" y="1304750"/>
            <a:ext cx="3689400" cy="42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3ac346bc9_0_22"/>
          <p:cNvSpPr/>
          <p:nvPr/>
        </p:nvSpPr>
        <p:spPr>
          <a:xfrm>
            <a:off x="3724072" y="453225"/>
            <a:ext cx="49398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9" b="1">
                <a:solidFill>
                  <a:srgbClr val="1C5BB0"/>
                </a:solidFill>
              </a:rPr>
              <a:t>Contact Us</a:t>
            </a:r>
            <a:endParaRPr sz="3409" b="1">
              <a:solidFill>
                <a:schemeClr val="dk1"/>
              </a:solidFill>
            </a:endParaRPr>
          </a:p>
        </p:txBody>
      </p:sp>
      <p:sp>
        <p:nvSpPr>
          <p:cNvPr id="218" name="Google Shape;218;g1f3ac346bc9_0_22"/>
          <p:cNvSpPr/>
          <p:nvPr/>
        </p:nvSpPr>
        <p:spPr>
          <a:xfrm>
            <a:off x="3724072" y="1911928"/>
            <a:ext cx="51615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g1f3ac346bc9_0_22"/>
          <p:cNvCxnSpPr/>
          <p:nvPr/>
        </p:nvCxnSpPr>
        <p:spPr>
          <a:xfrm>
            <a:off x="3783330" y="1625589"/>
            <a:ext cx="4731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g1f3ac346bc9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6390" y="30936"/>
            <a:ext cx="1541079" cy="79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f3ac346bc9_0_22" descr="Image result for immigration,"/>
          <p:cNvPicPr preferRelativeResize="0"/>
          <p:nvPr/>
        </p:nvPicPr>
        <p:blipFill rotWithShape="1">
          <a:blip r:embed="rId4">
            <a:alphaModFix/>
          </a:blip>
          <a:srcRect l="-399" t="1920" r="42508" b="-1920"/>
          <a:stretch/>
        </p:blipFill>
        <p:spPr>
          <a:xfrm>
            <a:off x="0" y="-1"/>
            <a:ext cx="3586478" cy="700023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f3ac346bc9_0_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23" name="Google Shape;223;g1f3ac346bc9_0_22"/>
          <p:cNvSpPr/>
          <p:nvPr/>
        </p:nvSpPr>
        <p:spPr>
          <a:xfrm>
            <a:off x="-86628" y="-62752"/>
            <a:ext cx="3689400" cy="6920700"/>
          </a:xfrm>
          <a:prstGeom prst="rect">
            <a:avLst/>
          </a:prstGeom>
          <a:solidFill>
            <a:srgbClr val="3F577F"/>
          </a:solidFill>
          <a:ln w="12700" cap="flat" cmpd="sng">
            <a:solidFill>
              <a:srgbClr val="3F57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f3ac346bc9_0_22"/>
          <p:cNvSpPr/>
          <p:nvPr/>
        </p:nvSpPr>
        <p:spPr>
          <a:xfrm>
            <a:off x="3622826" y="1594976"/>
            <a:ext cx="5358300" cy="55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us if you need representation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us if you know of any group of parents or youth that might benefit from a longer presentation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and information can be found online at: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yourfamilyyourrights.org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1f3ac346bc9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625" y="1304750"/>
            <a:ext cx="3689400" cy="42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On-screen Show (4:3)</PresentationFormat>
  <Paragraphs>101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Proxima Nova</vt:lpstr>
      <vt:lpstr>PT Sans</vt:lpstr>
      <vt:lpstr>Calibri</vt:lpstr>
      <vt:lpstr>Alfa Slab One</vt:lpstr>
      <vt:lpstr>Office Theme</vt:lpstr>
      <vt:lpstr>Gameday</vt:lpstr>
      <vt:lpstr>PowerPoint Presentation</vt:lpstr>
      <vt:lpstr>PowerPoint Presentation</vt:lpstr>
      <vt:lpstr>PowerPoint Presentation</vt:lpstr>
      <vt:lpstr>PowerPoint Presentation</vt:lpstr>
      <vt:lpstr>2019 Info from Center for New York City Affairs </vt:lpstr>
      <vt:lpstr>Racial Disparity in NYC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 FERRARI</dc:creator>
  <cp:lastModifiedBy>Ysmerlyn Murshed</cp:lastModifiedBy>
  <cp:revision>1</cp:revision>
  <dcterms:created xsi:type="dcterms:W3CDTF">2019-11-30T18:29:08Z</dcterms:created>
  <dcterms:modified xsi:type="dcterms:W3CDTF">2024-03-07T21:35:44Z</dcterms:modified>
</cp:coreProperties>
</file>